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Lato" panose="020F0502020204030203" pitchFamily="34" charset="0"/>
      <p:regular r:id="rId21"/>
      <p:bold r:id="rId22"/>
      <p:italic r:id="rId23"/>
      <p:boldItalic r:id="rId24"/>
    </p:embeddedFont>
    <p:embeddedFont>
      <p:font typeface="Raleway" pitchFamily="2" charset="77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3dd4b67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3dd4b67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14e903c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c14e903c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38a5f9c8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c38a5f9c8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1bd9753a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c1bd9753a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38a5f9c8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c38a5f9c8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3dd4b673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c3dd4b673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cb9a0b07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cb9a0b07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9d925ee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79d925ee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1bd9753a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c1bd9753a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5b15f0a3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5b15f0a3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14e903c8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14e903c8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2363054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2363054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f436e521a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f436e521a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814cf7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d814cf7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f436e521a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bf436e521a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110537232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c110537232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0e11f03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0e11f032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Learner Control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Principle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Chapter 21: Alison Wix &amp; Scott Copley</a:t>
            </a:r>
            <a:endParaRPr sz="24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535" y="836850"/>
            <a:ext cx="8728951" cy="409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163875" y="134925"/>
            <a:ext cx="8772600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Class Data for Prodigy</a:t>
            </a:r>
            <a:endParaRPr sz="4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433" y="399350"/>
            <a:ext cx="8795151" cy="423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325" y="411250"/>
            <a:ext cx="8861350" cy="419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/>
          <p:nvPr/>
        </p:nvSpPr>
        <p:spPr>
          <a:xfrm>
            <a:off x="539975" y="349800"/>
            <a:ext cx="579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A61C00"/>
                </a:solidFill>
                <a:latin typeface="Lato"/>
                <a:ea typeface="Lato"/>
                <a:cs typeface="Lato"/>
                <a:sym typeface="Lato"/>
              </a:rPr>
              <a:t>Pear Deck</a:t>
            </a:r>
            <a:endParaRPr sz="6000" b="1">
              <a:solidFill>
                <a:srgbClr val="A61C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4" name="Google Shape;154;p25"/>
          <p:cNvSpPr txBox="1"/>
          <p:nvPr/>
        </p:nvSpPr>
        <p:spPr>
          <a:xfrm>
            <a:off x="539975" y="1691200"/>
            <a:ext cx="66162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Allows for </a:t>
            </a:r>
            <a:r>
              <a:rPr lang="en" sz="2000" b="1">
                <a:solidFill>
                  <a:srgbClr val="783F04"/>
                </a:solidFill>
                <a:highlight>
                  <a:srgbClr val="FF9900"/>
                </a:highlight>
                <a:latin typeface="Lato"/>
                <a:ea typeface="Lato"/>
                <a:cs typeface="Lato"/>
                <a:sym typeface="Lato"/>
              </a:rPr>
              <a:t>interaction</a:t>
            </a:r>
            <a:endParaRPr sz="2000" b="1">
              <a:solidFill>
                <a:srgbClr val="783F04"/>
              </a:solidFill>
              <a:highlight>
                <a:srgbClr val="FF9900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Keeps students engaged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Can make it: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000"/>
              <a:buFont typeface="Lato"/>
              <a:buChar char="○"/>
            </a:pPr>
            <a:r>
              <a:rPr lang="en" sz="2000" b="1">
                <a:solidFill>
                  <a:srgbClr val="741B47"/>
                </a:solidFill>
                <a:highlight>
                  <a:srgbClr val="EA9999"/>
                </a:highlight>
                <a:latin typeface="Lato"/>
                <a:ea typeface="Lato"/>
                <a:cs typeface="Lato"/>
                <a:sym typeface="Lato"/>
              </a:rPr>
              <a:t>Self-paced</a:t>
            </a:r>
            <a:endParaRPr sz="2000" b="1">
              <a:solidFill>
                <a:srgbClr val="741B47"/>
              </a:solidFill>
              <a:highlight>
                <a:srgbClr val="EA9999"/>
              </a:highlight>
              <a:latin typeface="Lato"/>
              <a:ea typeface="Lato"/>
              <a:cs typeface="Lato"/>
              <a:sym typeface="La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000"/>
              <a:buFont typeface="Lato"/>
              <a:buChar char="○"/>
            </a:pPr>
            <a:r>
              <a:rPr lang="en" sz="2000" b="1">
                <a:solidFill>
                  <a:srgbClr val="9900FF"/>
                </a:solidFill>
                <a:highlight>
                  <a:srgbClr val="D9D2E9"/>
                </a:highlight>
                <a:latin typeface="Lato"/>
                <a:ea typeface="Lato"/>
                <a:cs typeface="Lato"/>
                <a:sym typeface="Lato"/>
              </a:rPr>
              <a:t>Self-directed</a:t>
            </a:r>
            <a:endParaRPr sz="2000" b="1">
              <a:solidFill>
                <a:srgbClr val="9900FF"/>
              </a:solidFill>
              <a:highlight>
                <a:srgbClr val="D9D2E9"/>
              </a:highlight>
              <a:latin typeface="Lato"/>
              <a:ea typeface="Lato"/>
              <a:cs typeface="Lato"/>
              <a:sym typeface="La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Font typeface="Lato"/>
              <a:buChar char="○"/>
            </a:pPr>
            <a:r>
              <a:rPr lang="en" sz="2000" b="1">
                <a:solidFill>
                  <a:srgbClr val="38761D"/>
                </a:solidFill>
                <a:highlight>
                  <a:srgbClr val="D9EAD3"/>
                </a:highlight>
                <a:latin typeface="Lato"/>
                <a:ea typeface="Lato"/>
                <a:cs typeface="Lato"/>
                <a:sym typeface="Lato"/>
              </a:rPr>
              <a:t>Self-sequenced</a:t>
            </a:r>
            <a:endParaRPr sz="2000" b="1">
              <a:solidFill>
                <a:srgbClr val="38761D"/>
              </a:solidFill>
              <a:highlight>
                <a:srgbClr val="D9EAD3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Provides formative assessments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5" name="Google Shape;15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80350"/>
            <a:ext cx="4281800" cy="3177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>
            <a:off x="441925" y="206700"/>
            <a:ext cx="8058600" cy="6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Class Data</a:t>
            </a:r>
            <a:endParaRPr sz="4000"/>
          </a:p>
        </p:txBody>
      </p:sp>
      <p:pic>
        <p:nvPicPr>
          <p:cNvPr id="161" name="Google Shape;1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413" y="940225"/>
            <a:ext cx="8517173" cy="399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033" y="392450"/>
            <a:ext cx="8745928" cy="422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20500" cy="10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Quotes From Peers</a:t>
            </a:r>
            <a:endParaRPr/>
          </a:p>
        </p:txBody>
      </p:sp>
      <p:sp>
        <p:nvSpPr>
          <p:cNvPr id="173" name="Google Shape;173;p28"/>
          <p:cNvSpPr/>
          <p:nvPr/>
        </p:nvSpPr>
        <p:spPr>
          <a:xfrm>
            <a:off x="371775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“With the </a:t>
            </a:r>
            <a:r>
              <a:rPr lang="en" sz="1700">
                <a:solidFill>
                  <a:srgbClr val="434343"/>
                </a:solidFill>
                <a:highlight>
                  <a:srgbClr val="E06666"/>
                </a:highlight>
                <a:latin typeface="Raleway"/>
                <a:ea typeface="Raleway"/>
                <a:cs typeface="Raleway"/>
                <a:sym typeface="Raleway"/>
              </a:rPr>
              <a:t>Prodigy </a:t>
            </a:r>
            <a:r>
              <a:rPr lang="en" sz="17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game, I am a little </a:t>
            </a:r>
            <a:r>
              <a:rPr lang="en" sz="1700">
                <a:solidFill>
                  <a:srgbClr val="434343"/>
                </a:solidFill>
                <a:highlight>
                  <a:srgbClr val="E06666"/>
                </a:highlight>
                <a:latin typeface="Raleway"/>
                <a:ea typeface="Raleway"/>
                <a:cs typeface="Raleway"/>
                <a:sym typeface="Raleway"/>
              </a:rPr>
              <a:t>skeptical about the levels of control the learner has</a:t>
            </a:r>
            <a:r>
              <a:rPr lang="en" sz="17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...I’m not sure if the learner is really controlling what they learn.”  </a:t>
            </a:r>
            <a:endParaRPr sz="17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4" name="Google Shape;174;p28"/>
          <p:cNvSpPr/>
          <p:nvPr/>
        </p:nvSpPr>
        <p:spPr>
          <a:xfrm>
            <a:off x="3210432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5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8"/>
          <p:cNvSpPr/>
          <p:nvPr/>
        </p:nvSpPr>
        <p:spPr>
          <a:xfrm>
            <a:off x="6049089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1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612527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0">
                <a:solidFill>
                  <a:srgbClr val="434343"/>
                </a:solidFill>
              </a:rPr>
              <a:t>“I feel like the </a:t>
            </a:r>
            <a:r>
              <a:rPr lang="en" sz="1700" b="0">
                <a:solidFill>
                  <a:srgbClr val="434343"/>
                </a:solidFill>
                <a:highlight>
                  <a:srgbClr val="FFD966"/>
                </a:highlight>
              </a:rPr>
              <a:t>Pear Deck </a:t>
            </a:r>
            <a:r>
              <a:rPr lang="en" sz="1700" b="0">
                <a:solidFill>
                  <a:srgbClr val="434343"/>
                </a:solidFill>
              </a:rPr>
              <a:t>activity was </a:t>
            </a:r>
            <a:r>
              <a:rPr lang="en" sz="1700" b="0">
                <a:solidFill>
                  <a:srgbClr val="434343"/>
                </a:solidFill>
                <a:highlight>
                  <a:srgbClr val="FFD966"/>
                </a:highlight>
              </a:rPr>
              <a:t>better adapted to individual needs</a:t>
            </a:r>
            <a:r>
              <a:rPr lang="en" sz="1700" b="0">
                <a:solidFill>
                  <a:srgbClr val="434343"/>
                </a:solidFill>
              </a:rPr>
              <a:t> [in comparison to the Prodigy activity].”</a:t>
            </a:r>
            <a:endParaRPr sz="1700" b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 b="0"/>
          </a:p>
        </p:txBody>
      </p:sp>
      <p:sp>
        <p:nvSpPr>
          <p:cNvPr id="177" name="Google Shape;177;p28"/>
          <p:cNvSpPr txBox="1">
            <a:spLocks noGrp="1"/>
          </p:cNvSpPr>
          <p:nvPr>
            <p:ph type="title"/>
          </p:nvPr>
        </p:nvSpPr>
        <p:spPr>
          <a:xfrm>
            <a:off x="3210450" y="1988900"/>
            <a:ext cx="2629500" cy="21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b="0">
                <a:solidFill>
                  <a:srgbClr val="434343"/>
                </a:solidFill>
              </a:rPr>
              <a:t>“I found the </a:t>
            </a:r>
            <a:r>
              <a:rPr lang="en" sz="1500" b="0">
                <a:solidFill>
                  <a:srgbClr val="434343"/>
                </a:solidFill>
                <a:highlight>
                  <a:srgbClr val="6D9EEB"/>
                </a:highlight>
              </a:rPr>
              <a:t>Pear Deck</a:t>
            </a:r>
            <a:r>
              <a:rPr lang="en" sz="1500" b="0">
                <a:solidFill>
                  <a:srgbClr val="434343"/>
                </a:solidFill>
              </a:rPr>
              <a:t> activity to be a </a:t>
            </a:r>
            <a:r>
              <a:rPr lang="en" sz="1500" b="0">
                <a:solidFill>
                  <a:srgbClr val="434343"/>
                </a:solidFill>
                <a:highlight>
                  <a:srgbClr val="6D9EEB"/>
                </a:highlight>
              </a:rPr>
              <a:t>great example of the learner control principle</a:t>
            </a:r>
            <a:r>
              <a:rPr lang="en" sz="1500" b="0">
                <a:solidFill>
                  <a:srgbClr val="434343"/>
                </a:solidFill>
              </a:rPr>
              <a:t>, since it gives the learner control over the instruction by allowing the student to </a:t>
            </a:r>
            <a:r>
              <a:rPr lang="en" sz="1500" b="0">
                <a:solidFill>
                  <a:srgbClr val="434343"/>
                </a:solidFill>
                <a:highlight>
                  <a:srgbClr val="6D9EEB"/>
                </a:highlight>
              </a:rPr>
              <a:t>pace, sequence, and select information.</a:t>
            </a:r>
            <a:r>
              <a:rPr lang="en" sz="1500" b="0">
                <a:solidFill>
                  <a:srgbClr val="434343"/>
                </a:solidFill>
              </a:rPr>
              <a:t>”</a:t>
            </a:r>
            <a:endParaRPr sz="1500" b="0">
              <a:solidFill>
                <a:srgbClr val="434343"/>
              </a:solidFill>
            </a:endParaRPr>
          </a:p>
        </p:txBody>
      </p:sp>
      <p:sp>
        <p:nvSpPr>
          <p:cNvPr id="178" name="Google Shape;178;p28"/>
          <p:cNvSpPr txBox="1"/>
          <p:nvPr/>
        </p:nvSpPr>
        <p:spPr>
          <a:xfrm>
            <a:off x="283100" y="4654975"/>
            <a:ext cx="62442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/>
        </p:nvSpPr>
        <p:spPr>
          <a:xfrm>
            <a:off x="413125" y="440650"/>
            <a:ext cx="7863300" cy="22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11111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Reference</a:t>
            </a:r>
            <a:endParaRPr sz="3000" b="1">
              <a:solidFill>
                <a:srgbClr val="11111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>
                <a:solidFill>
                  <a:srgbClr val="11111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Scheiter, K. &amp; Leibniz-Institut für Wissensmedien (2014).  The Learner Control Principle in Multimedia Learning. In R.E. Mayer (Ed.), </a:t>
            </a:r>
            <a:r>
              <a:rPr lang="en" sz="2000" i="1">
                <a:solidFill>
                  <a:srgbClr val="11111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The Cambridge handbook of multimedia learning, 2</a:t>
            </a:r>
            <a:r>
              <a:rPr lang="en" sz="2000" i="1" baseline="30000">
                <a:solidFill>
                  <a:srgbClr val="11111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nd</a:t>
            </a:r>
            <a:r>
              <a:rPr lang="en" sz="2000" i="1">
                <a:solidFill>
                  <a:srgbClr val="11111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Edition</a:t>
            </a:r>
            <a:r>
              <a:rPr lang="en" sz="2000">
                <a:solidFill>
                  <a:srgbClr val="11111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(p. 487). Cambridge University Press.</a:t>
            </a:r>
            <a:endParaRPr sz="2000">
              <a:solidFill>
                <a:srgbClr val="11111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/>
        </p:nvSpPr>
        <p:spPr>
          <a:xfrm>
            <a:off x="510425" y="1094100"/>
            <a:ext cx="39531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Thank you for Listening! </a:t>
            </a:r>
            <a:endParaRPr sz="4000" b="1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C27BA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6D9EEB"/>
                </a:solidFill>
                <a:latin typeface="Lato"/>
                <a:ea typeface="Lato"/>
                <a:cs typeface="Lato"/>
                <a:sym typeface="Lato"/>
              </a:rPr>
              <a:t>Do you have any questions?</a:t>
            </a:r>
            <a:endParaRPr sz="4000" b="1">
              <a:solidFill>
                <a:srgbClr val="6D9EE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699425" y="1862988"/>
            <a:ext cx="376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0" name="Google Shape;19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9550" y="152400"/>
            <a:ext cx="392582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 idx="4294967295"/>
          </p:nvPr>
        </p:nvSpPr>
        <p:spPr>
          <a:xfrm>
            <a:off x="535775" y="712150"/>
            <a:ext cx="7915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>What is the Learner Control Principle?</a:t>
            </a:r>
            <a:endParaRPr sz="2000"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4294967295"/>
          </p:nvPr>
        </p:nvSpPr>
        <p:spPr>
          <a:xfrm>
            <a:off x="730125" y="1480150"/>
            <a:ext cx="4036200" cy="30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 b="0">
                <a:latin typeface="Lato"/>
                <a:ea typeface="Lato"/>
                <a:cs typeface="Lato"/>
                <a:sym typeface="Lato"/>
              </a:rPr>
              <a:t>A l</a:t>
            </a:r>
            <a:r>
              <a:rPr lang="en" sz="1900" b="0" u="sng">
                <a:latin typeface="Lato"/>
                <a:ea typeface="Lato"/>
                <a:cs typeface="Lato"/>
                <a:sym typeface="Lato"/>
              </a:rPr>
              <a:t>earning environment</a:t>
            </a:r>
            <a:r>
              <a:rPr lang="en" sz="1900" b="0">
                <a:latin typeface="Lato"/>
                <a:ea typeface="Lato"/>
                <a:cs typeface="Lato"/>
                <a:sym typeface="Lato"/>
              </a:rPr>
              <a:t> in which </a:t>
            </a:r>
            <a:r>
              <a:rPr lang="en" sz="1900" b="0">
                <a:highlight>
                  <a:srgbClr val="C9DAF8"/>
                </a:highlight>
                <a:latin typeface="Lato"/>
                <a:ea typeface="Lato"/>
                <a:cs typeface="Lato"/>
                <a:sym typeface="Lato"/>
              </a:rPr>
              <a:t>learners</a:t>
            </a:r>
            <a:r>
              <a:rPr lang="en" sz="1900" b="0">
                <a:latin typeface="Lato"/>
                <a:ea typeface="Lato"/>
                <a:cs typeface="Lato"/>
                <a:sym typeface="Lato"/>
              </a:rPr>
              <a:t> are able to </a:t>
            </a:r>
            <a:r>
              <a:rPr lang="en" sz="1900" b="0">
                <a:highlight>
                  <a:srgbClr val="C9DAF8"/>
                </a:highlight>
                <a:latin typeface="Lato"/>
                <a:ea typeface="Lato"/>
                <a:cs typeface="Lato"/>
                <a:sym typeface="Lato"/>
              </a:rPr>
              <a:t>control</a:t>
            </a:r>
            <a:r>
              <a:rPr lang="en" sz="1900" b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900" b="0">
                <a:highlight>
                  <a:srgbClr val="C9DAF8"/>
                </a:highlight>
                <a:latin typeface="Lato"/>
                <a:ea typeface="Lato"/>
                <a:cs typeface="Lato"/>
                <a:sym typeface="Lato"/>
              </a:rPr>
              <a:t>instruction</a:t>
            </a:r>
            <a:r>
              <a:rPr lang="en" sz="1900" b="0">
                <a:latin typeface="Lato"/>
                <a:ea typeface="Lato"/>
                <a:cs typeface="Lato"/>
                <a:sym typeface="Lato"/>
              </a:rPr>
              <a:t> by selecting the order of the </a:t>
            </a:r>
            <a:r>
              <a:rPr lang="en" sz="1900" b="0">
                <a:highlight>
                  <a:srgbClr val="B6D7A8"/>
                </a:highlight>
                <a:latin typeface="Lato"/>
                <a:ea typeface="Lato"/>
                <a:cs typeface="Lato"/>
                <a:sym typeface="Lato"/>
              </a:rPr>
              <a:t>content</a:t>
            </a:r>
            <a:r>
              <a:rPr lang="en" sz="1900" b="0">
                <a:latin typeface="Lato"/>
                <a:ea typeface="Lato"/>
                <a:cs typeface="Lato"/>
                <a:sym typeface="Lato"/>
              </a:rPr>
              <a:t> being delivered, along with the </a:t>
            </a:r>
            <a:r>
              <a:rPr lang="en" sz="1900" b="0">
                <a:highlight>
                  <a:srgbClr val="FFF2CC"/>
                </a:highlight>
                <a:latin typeface="Lato"/>
                <a:ea typeface="Lato"/>
                <a:cs typeface="Lato"/>
                <a:sym typeface="Lato"/>
              </a:rPr>
              <a:t>pace</a:t>
            </a:r>
            <a:r>
              <a:rPr lang="en" sz="1900" b="0">
                <a:latin typeface="Lato"/>
                <a:ea typeface="Lato"/>
                <a:cs typeface="Lato"/>
                <a:sym typeface="Lato"/>
              </a:rPr>
              <a:t> of their own progress.  They may also choose </a:t>
            </a:r>
            <a:r>
              <a:rPr lang="en" sz="1900" b="0">
                <a:highlight>
                  <a:srgbClr val="F4CCCC"/>
                </a:highlight>
                <a:latin typeface="Lato"/>
                <a:ea typeface="Lato"/>
                <a:cs typeface="Lato"/>
                <a:sym typeface="Lato"/>
              </a:rPr>
              <a:t>how</a:t>
            </a:r>
            <a:r>
              <a:rPr lang="en" sz="1900" b="0">
                <a:latin typeface="Lato"/>
                <a:ea typeface="Lato"/>
                <a:cs typeface="Lato"/>
                <a:sym typeface="Lato"/>
              </a:rPr>
              <a:t> the information is </a:t>
            </a:r>
            <a:r>
              <a:rPr lang="en" sz="1900" b="0">
                <a:highlight>
                  <a:srgbClr val="F4CCCC"/>
                </a:highlight>
                <a:latin typeface="Lato"/>
                <a:ea typeface="Lato"/>
                <a:cs typeface="Lato"/>
                <a:sym typeface="Lato"/>
              </a:rPr>
              <a:t>displayed</a:t>
            </a:r>
            <a:r>
              <a:rPr lang="en" sz="1900" b="0">
                <a:latin typeface="Lato"/>
                <a:ea typeface="Lato"/>
                <a:cs typeface="Lato"/>
                <a:sym typeface="Lato"/>
              </a:rPr>
              <a:t>.  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6325" y="1480150"/>
            <a:ext cx="4138400" cy="269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/>
        </p:nvSpPr>
        <p:spPr>
          <a:xfrm>
            <a:off x="247050" y="759500"/>
            <a:ext cx="8649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Learner Control Principle</a:t>
            </a:r>
            <a:endParaRPr sz="4000" b="1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726800" y="1747100"/>
            <a:ext cx="7936200" cy="21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learner can:</a:t>
            </a:r>
            <a:endParaRPr sz="35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AutoNum type="arabicPeriod"/>
            </a:pPr>
            <a:r>
              <a:rPr lang="en" sz="3000" b="1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Set the pace</a:t>
            </a:r>
            <a:endParaRPr sz="3000" b="1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AutoNum type="arabicPeriod"/>
            </a:pPr>
            <a:r>
              <a:rPr lang="en" sz="3000" b="1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Choose the sequence</a:t>
            </a:r>
            <a:endParaRPr sz="3000" b="1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AutoNum type="arabicPeriod"/>
            </a:pPr>
            <a:r>
              <a:rPr lang="en" sz="3000" b="1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Get additional support</a:t>
            </a:r>
            <a:endParaRPr sz="2100" i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900" y="1821413"/>
            <a:ext cx="213360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9800" y="325450"/>
            <a:ext cx="6892375" cy="48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body" idx="4294967295"/>
          </p:nvPr>
        </p:nvSpPr>
        <p:spPr>
          <a:xfrm>
            <a:off x="1769938" y="1083000"/>
            <a:ext cx="5912100" cy="35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Raleway"/>
                <a:ea typeface="Raleway"/>
                <a:cs typeface="Raleway"/>
                <a:sym typeface="Raleway"/>
              </a:rPr>
              <a:t>Possible Benefits to Learner Control...</a:t>
            </a:r>
            <a:endParaRPr sz="2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619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"/>
              <a:buChar char="➢"/>
            </a:pPr>
            <a:r>
              <a:rPr lang="en" sz="2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Allows for active processing of instruction</a:t>
            </a:r>
            <a:endParaRPr sz="21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"/>
              <a:buChar char="➢"/>
            </a:pPr>
            <a:r>
              <a:rPr lang="en" sz="2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Increases/sustains motivation to learn</a:t>
            </a:r>
            <a:endParaRPr sz="19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"/>
              <a:buChar char="➢"/>
            </a:pPr>
            <a:r>
              <a:rPr lang="en" sz="2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Helps to acquire self-regulatory skills</a:t>
            </a:r>
            <a:endParaRPr sz="21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"/>
              <a:buChar char="➢"/>
            </a:pPr>
            <a:r>
              <a:rPr lang="en" sz="2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Learners adapt instruction to their preferences and needs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/>
        </p:nvSpPr>
        <p:spPr>
          <a:xfrm>
            <a:off x="230925" y="1146625"/>
            <a:ext cx="4640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Cognitive Load Theory</a:t>
            </a:r>
            <a:endParaRPr sz="3000" b="1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824625" y="1863000"/>
            <a:ext cx="37476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Learner control increases the learners extraneous cognitive load, requiring cognitive resources that could instead be used in comprehension activities. </a:t>
            </a:r>
            <a:endParaRPr sz="2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2050" y="-43173"/>
            <a:ext cx="4041950" cy="5186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7125" y="1593500"/>
            <a:ext cx="3354725" cy="259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4175" y="1900713"/>
            <a:ext cx="1951899" cy="197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/>
          <p:nvPr/>
        </p:nvSpPr>
        <p:spPr>
          <a:xfrm>
            <a:off x="179025" y="1104550"/>
            <a:ext cx="6116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Cognitive Flexibility Theory</a:t>
            </a:r>
            <a:endParaRPr sz="3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39975" y="2017650"/>
            <a:ext cx="3970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Network-like structures allow learners to compare and contrast topics  from multiple perspectives.  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300" y="962525"/>
            <a:ext cx="3644100" cy="37535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/>
        </p:nvSpPr>
        <p:spPr>
          <a:xfrm>
            <a:off x="4057275" y="773475"/>
            <a:ext cx="49140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Prior Knowledge is Essential</a:t>
            </a:r>
            <a:endParaRPr sz="29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4348575" y="1306900"/>
            <a:ext cx="43314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The role of prior knowledge cannot be understated.  Those with prior knowledge will be able to navigate the information based upon their needs and preferences.  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Those with limited prior knowledge will not benefit from learner control, and their learning may ultimately be harmed.  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1826" y="1350125"/>
            <a:ext cx="2294675" cy="344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>
            <a:spLocks noGrp="1"/>
          </p:cNvSpPr>
          <p:nvPr>
            <p:ph type="title" idx="4294967295"/>
          </p:nvPr>
        </p:nvSpPr>
        <p:spPr>
          <a:xfrm>
            <a:off x="365700" y="366125"/>
            <a:ext cx="8412600" cy="8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000">
                <a:solidFill>
                  <a:schemeClr val="accent1"/>
                </a:solidFill>
              </a:rPr>
              <a:t>Prodigy vs. Pear Deck </a:t>
            </a:r>
            <a:endParaRPr sz="4000">
              <a:solidFill>
                <a:schemeClr val="accent1"/>
              </a:solidFill>
            </a:endParaRPr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405" y="1350124"/>
            <a:ext cx="5519320" cy="344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body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EA9999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●"/>
            </a:pPr>
            <a:r>
              <a:rPr lang="en" sz="2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Web-based math program for grades 1-8</a:t>
            </a:r>
            <a:endParaRPr sz="22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1155CC"/>
              </a:buClr>
              <a:buSzPts val="2200"/>
              <a:buFont typeface="Raleway"/>
              <a:buChar char="●"/>
            </a:pPr>
            <a:r>
              <a:rPr lang="en" sz="2200" b="1">
                <a:solidFill>
                  <a:srgbClr val="1155CC"/>
                </a:solidFill>
                <a:latin typeface="Raleway"/>
                <a:ea typeface="Raleway"/>
                <a:cs typeface="Raleway"/>
                <a:sym typeface="Raleway"/>
              </a:rPr>
              <a:t>“Game-like” quality</a:t>
            </a:r>
            <a:endParaRPr sz="2200" b="1">
              <a:solidFill>
                <a:srgbClr val="1155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●"/>
            </a:pPr>
            <a:r>
              <a:rPr lang="en" sz="2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Interactive and engaging</a:t>
            </a:r>
            <a:endParaRPr sz="22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A61C00"/>
              </a:buClr>
              <a:buSzPts val="2200"/>
              <a:buFont typeface="Raleway"/>
              <a:buChar char="●"/>
            </a:pPr>
            <a:r>
              <a:rPr lang="en" sz="2200" b="1">
                <a:solidFill>
                  <a:srgbClr val="A61C00"/>
                </a:solidFill>
                <a:latin typeface="Raleway"/>
                <a:ea typeface="Raleway"/>
                <a:cs typeface="Raleway"/>
                <a:sym typeface="Raleway"/>
              </a:rPr>
              <a:t>Self-paced </a:t>
            </a:r>
            <a:endParaRPr sz="2200" b="1">
              <a:solidFill>
                <a:srgbClr val="A61C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●"/>
            </a:pPr>
            <a:r>
              <a:rPr lang="en" sz="2200" b="1">
                <a:solidFill>
                  <a:srgbClr val="274E13"/>
                </a:solidFill>
                <a:latin typeface="Raleway"/>
                <a:ea typeface="Raleway"/>
                <a:cs typeface="Raleway"/>
                <a:sym typeface="Raleway"/>
              </a:rPr>
              <a:t>Tailors </a:t>
            </a:r>
            <a:r>
              <a:rPr lang="en" sz="2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math </a:t>
            </a:r>
            <a:r>
              <a:rPr lang="en" sz="2200" b="1">
                <a:solidFill>
                  <a:srgbClr val="274E13"/>
                </a:solidFill>
                <a:latin typeface="Raleway"/>
                <a:ea typeface="Raleway"/>
                <a:cs typeface="Raleway"/>
                <a:sym typeface="Raleway"/>
              </a:rPr>
              <a:t>content </a:t>
            </a:r>
            <a:r>
              <a:rPr lang="en" sz="2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to a child’s specific needs</a:t>
            </a:r>
            <a:endParaRPr sz="22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●"/>
            </a:pPr>
            <a:r>
              <a:rPr lang="en" sz="2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Provides assessment </a:t>
            </a:r>
            <a:endParaRPr sz="22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200"/>
              <a:buFont typeface="Raleway"/>
              <a:buChar char="●"/>
            </a:pPr>
            <a:r>
              <a:rPr lang="en" sz="2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Provides </a:t>
            </a:r>
            <a:r>
              <a:rPr lang="en" sz="2200" b="1">
                <a:solidFill>
                  <a:srgbClr val="741B47"/>
                </a:solidFill>
                <a:latin typeface="Raleway"/>
                <a:ea typeface="Raleway"/>
                <a:cs typeface="Raleway"/>
                <a:sym typeface="Raleway"/>
              </a:rPr>
              <a:t>strengths and weaknesses</a:t>
            </a:r>
            <a:endParaRPr sz="2200" b="1">
              <a:solidFill>
                <a:srgbClr val="741B47"/>
              </a:solidFill>
            </a:endParaRPr>
          </a:p>
        </p:txBody>
      </p:sp>
      <p:pic>
        <p:nvPicPr>
          <p:cNvPr id="129" name="Google Shape;129;p21"/>
          <p:cNvPicPr preferRelativeResize="0"/>
          <p:nvPr/>
        </p:nvPicPr>
        <p:blipFill rotWithShape="1">
          <a:blip r:embed="rId3">
            <a:alphaModFix/>
          </a:blip>
          <a:srcRect b="10080"/>
          <a:stretch/>
        </p:blipFill>
        <p:spPr>
          <a:xfrm>
            <a:off x="214063" y="768725"/>
            <a:ext cx="4279475" cy="230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 rotWithShape="1">
          <a:blip r:embed="rId4">
            <a:alphaModFix/>
          </a:blip>
          <a:srcRect l="15666" t="62823" r="15618"/>
          <a:stretch/>
        </p:blipFill>
        <p:spPr>
          <a:xfrm>
            <a:off x="649300" y="2858150"/>
            <a:ext cx="3409050" cy="1011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</Words>
  <Application>Microsoft Macintosh PowerPoint</Application>
  <PresentationFormat>On-screen Show (16:9)</PresentationFormat>
  <Paragraphs>51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Lato</vt:lpstr>
      <vt:lpstr>Raleway</vt:lpstr>
      <vt:lpstr>Arial</vt:lpstr>
      <vt:lpstr>Swiss</vt:lpstr>
      <vt:lpstr>The  Learner Control  Principle</vt:lpstr>
      <vt:lpstr>What is the Learner Control Principle?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Prodigy vs. Pear Deck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 Data</vt:lpstr>
      <vt:lpstr>PowerPoint Presentation</vt:lpstr>
      <vt:lpstr>Quotes From Peers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Learner Control  Principle</dc:title>
  <cp:lastModifiedBy>Scott Copley</cp:lastModifiedBy>
  <cp:revision>1</cp:revision>
  <dcterms:modified xsi:type="dcterms:W3CDTF">2023-02-05T15:43:05Z</dcterms:modified>
</cp:coreProperties>
</file>